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mp4" ContentType="video/mp4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74" r:id="rId3"/>
    <p:sldId id="257" r:id="rId4"/>
    <p:sldId id="267" r:id="rId5"/>
    <p:sldId id="262" r:id="rId6"/>
    <p:sldId id="260" r:id="rId7"/>
    <p:sldId id="263" r:id="rId8"/>
    <p:sldId id="265" r:id="rId9"/>
    <p:sldId id="269" r:id="rId10"/>
    <p:sldId id="268" r:id="rId11"/>
    <p:sldId id="273" r:id="rId12"/>
    <p:sldId id="272" r:id="rId13"/>
    <p:sldId id="275" r:id="rId14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784"/>
    <p:restoredTop sz="95400"/>
  </p:normalViewPr>
  <p:slideViewPr>
    <p:cSldViewPr snapToGrid="0" snapToObjects="1" showGuides="1">
      <p:cViewPr varScale="1">
        <p:scale>
          <a:sx n="91" d="100"/>
          <a:sy n="91" d="100"/>
        </p:scale>
        <p:origin x="832" y="192"/>
      </p:cViewPr>
      <p:guideLst>
        <p:guide orient="horz" pos="238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5" d="100"/>
          <a:sy n="85" d="100"/>
        </p:scale>
        <p:origin x="3768" y="19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tiff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82B10F-FEDC-FE43-86C9-FE0B23CB97DD}" type="datetimeFigureOut">
              <a:rPr lang="en-GB" smtClean="0"/>
              <a:t>13/12/2017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60E289-FFA2-CE47-9167-30E4E05AA050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475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Gravitational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waves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‘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ripples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 in the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fabric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spacetime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caused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accelerating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masses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colliding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black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holes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exploding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birth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universe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itself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Albert Einstein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existence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gravitational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waves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1916,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derived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General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Theory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Relativity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Einstein’s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mathematics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massive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accelerating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disrupt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spacetime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way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waves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</a:t>
            </a: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distorted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radiate from the source.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ripples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travel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light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through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universe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carrying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information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about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their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origins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well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clues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the nature</a:t>
            </a:r>
          </a:p>
          <a:p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gravity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itself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black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holes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mutual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orbit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revolve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around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emitting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gravitational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waves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losing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orbital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illustrated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Figure 1. Over time, the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causes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move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closer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together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orbit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around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faster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faster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until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eventually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merge</a:t>
            </a: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together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or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coalesce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merger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never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been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directly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emitted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gravitational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waves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detected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LIGO on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September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14, 2015.</a:t>
            </a:r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0E289-FFA2-CE47-9167-30E4E05AA05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7378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0E289-FFA2-CE47-9167-30E4E05AA05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Furthermore, there are some characteristics of GW astronomy that are fundamentally different from “</a:t>
            </a:r>
            <a:r>
              <a:rPr lang="en-GB" sz="1200" kern="1200" noProof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traditional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electromagnetic (EM) astronomy, and this means that quantities used to summarize EM telescopes need to be adjusted for GW telescopes. Quantities such as magnitude limit, sky brightness, B-band luminosity, and Vega magnitudes need to be replaced. </a:t>
            </a:r>
            <a:endParaRPr lang="en-GB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particularly important distinction between optical and GW telescopes is their differing sky response. GW telescopes are sensitive to sources on the entire sky, al- though the sensitivity varies greatly depending on the particular sky location. The average distance to which a GW telescope can detect a given source varies greatly de- pending on where the source is on the sky relative to the detector 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60E289-FFA2-CE47-9167-30E4E05AA05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984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‹n.›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‹n.›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‹n.›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‹n.›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‹n.›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‹n.›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‹n.›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3009"/>
            <a:ext cx="9144000" cy="708174"/>
          </a:xfrm>
          <a:solidFill>
            <a:schemeClr val="tx2">
              <a:lumMod val="50000"/>
              <a:alpha val="50000"/>
            </a:schemeClr>
          </a:solidFill>
        </p:spPr>
        <p:txBody>
          <a:bodyPr anchor="ctr" anchorCtr="1"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it-IT" dirty="0" smtClean="0"/>
              <a:t>Fare clic per modificare stile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‹n.›</a:t>
            </a:fld>
            <a:endParaRPr lang="en-GB"/>
          </a:p>
        </p:txBody>
      </p:sp>
      <p:sp>
        <p:nvSpPr>
          <p:cNvPr id="7" name="Titolo 1"/>
          <p:cNvSpPr txBox="1">
            <a:spLocks/>
          </p:cNvSpPr>
          <p:nvPr userDrawn="1"/>
        </p:nvSpPr>
        <p:spPr>
          <a:xfrm>
            <a:off x="0" y="1"/>
            <a:ext cx="9144000" cy="8141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dirty="0">
              <a:solidFill>
                <a:schemeClr val="tx2">
                  <a:lumMod val="75000"/>
                </a:schemeClr>
              </a:solidFill>
              <a:effectLst>
                <a:outerShdw blurRad="50800" dist="50800" dir="5400000" algn="ctr" rotWithShape="0">
                  <a:schemeClr val="bg1"/>
                </a:outerShdw>
              </a:effectLst>
              <a:latin typeface="Apple Braille" charset="0"/>
              <a:ea typeface="Apple Braille" charset="0"/>
              <a:cs typeface="Apple Braille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‹n.›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‹n.›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‹n.›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55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solidFill>
            <a:schemeClr val="bg1"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48026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48367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8026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B75580E-DA37-B747-8713-25320964B128}" type="slidenum">
              <a:rPr lang="en-GB" smtClean="0"/>
              <a:pPr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0657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hyperlink" Target="http://www.gw-openscience.org/" TargetMode="External"/><Relationship Id="rId5" Type="http://schemas.openxmlformats.org/officeDocument/2006/relationships/hyperlink" Target="http://www.losc.ligo.org/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1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1401763"/>
            <a:ext cx="77724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GB" dirty="0">
                <a:solidFill>
                  <a:schemeClr val="accent1">
                    <a:lumMod val="50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Open science and data sharing for gravitational wave experiments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85800" y="3789363"/>
            <a:ext cx="7315200" cy="1655762"/>
          </a:xfrm>
          <a:noFill/>
        </p:spPr>
        <p:txBody>
          <a:bodyPr/>
          <a:lstStyle/>
          <a:p>
            <a:pPr marL="457200" indent="-457200" algn="l">
              <a:buAutoNum type="alphaUcPeriod"/>
            </a:pPr>
            <a:r>
              <a:rPr lang="en-GB" dirty="0" err="1" smtClean="0">
                <a:solidFill>
                  <a:schemeClr val="accent1">
                    <a:lumMod val="50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Trovato</a:t>
            </a:r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, </a:t>
            </a:r>
          </a:p>
          <a:p>
            <a:pPr algn="l"/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APC</a:t>
            </a:r>
            <a:r>
              <a:rPr lang="en-GB" dirty="0">
                <a:solidFill>
                  <a:schemeClr val="accent1">
                    <a:lumMod val="50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, CNRS/IN2P3, </a:t>
            </a:r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Univ. </a:t>
            </a:r>
            <a:r>
              <a:rPr lang="en-GB" dirty="0">
                <a:solidFill>
                  <a:schemeClr val="accent1">
                    <a:lumMod val="50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Paris Diderot </a:t>
            </a:r>
            <a:endParaRPr lang="en-GB" dirty="0" smtClean="0">
              <a:solidFill>
                <a:schemeClr val="accent1">
                  <a:lumMod val="50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  <a:p>
            <a:pPr marL="457200" indent="-457200">
              <a:buAutoNum type="alphaUcPeriod"/>
            </a:pPr>
            <a:endParaRPr lang="en-GB" dirty="0">
              <a:solidFill>
                <a:schemeClr val="accent1">
                  <a:lumMod val="50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84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BBH Catalogue in Vizier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>
                <a:latin typeface="Apple Braille" charset="0"/>
                <a:ea typeface="Apple Braille" charset="0"/>
                <a:cs typeface="Apple Braille" charset="0"/>
              </a:rPr>
              <a:t>13/12/2017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pple Braille" charset="0"/>
                <a:ea typeface="Apple Braille" charset="0"/>
                <a:cs typeface="Apple Braille" charset="0"/>
              </a:rPr>
              <a:t>A. Trovato - ASTERICS/DADI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>
                <a:latin typeface="Apple Braille" charset="0"/>
                <a:ea typeface="Apple Braille" charset="0"/>
                <a:cs typeface="Apple Braille" charset="0"/>
              </a:rPr>
              <a:t>10</a:t>
            </a:fld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14287" y="941359"/>
            <a:ext cx="8715425" cy="5355312"/>
          </a:xfrm>
          <a:prstGeom prst="rect">
            <a:avLst/>
          </a:prstGeom>
          <a:solidFill>
            <a:schemeClr val="bg1"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GB" b="1" u="sng" dirty="0" smtClean="0">
                <a:solidFill>
                  <a:srgbClr val="FF0000"/>
                </a:solidFill>
                <a:latin typeface="Apple Braille" charset="0"/>
                <a:ea typeface="Apple Braille" charset="0"/>
                <a:cs typeface="Apple Braille" charset="0"/>
              </a:rPr>
              <a:t>BBH catalogue also in Vizier? </a:t>
            </a:r>
          </a:p>
          <a:p>
            <a:pPr marL="742950" lvl="1" indent="-285750">
              <a:buFont typeface="Wingdings" charset="2"/>
              <a:buChar char="ü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GW events have different features than the typical events stored in Vizier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!</a:t>
            </a:r>
            <a:endParaRPr lang="en-GB" u="sng" dirty="0" smtClean="0"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ü"/>
            </a:pPr>
            <a:r>
              <a:rPr lang="en-GB" u="sng" dirty="0" smtClean="0">
                <a:latin typeface="Apple Braille" charset="0"/>
                <a:ea typeface="Apple Braille" charset="0"/>
                <a:cs typeface="Apple Braille" charset="0"/>
              </a:rPr>
              <a:t>POSITION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: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Can 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we build </a:t>
            </a:r>
            <a:r>
              <a:rPr lang="en-GB" dirty="0" err="1">
                <a:latin typeface="Apple Braille" charset="0"/>
                <a:ea typeface="Apple Braille" charset="0"/>
                <a:cs typeface="Apple Braille" charset="0"/>
              </a:rPr>
              <a:t>catalog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 in Vizier when sky position is poorly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known? 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Can we use a probability 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sky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map to define the event position? E.g. store for each event some central position with some large errors to indicate the event extension on the sky map?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If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yes, 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can this </a:t>
            </a:r>
            <a:r>
              <a:rPr lang="en-GB" dirty="0" err="1">
                <a:latin typeface="Apple Braille" charset="0"/>
                <a:ea typeface="Apple Braille" charset="0"/>
                <a:cs typeface="Apple Braille" charset="0"/>
              </a:rPr>
              <a:t>catalog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 be queried? For instance, give me all BBH whose </a:t>
            </a:r>
            <a:br>
              <a:rPr lang="en-GB" dirty="0">
                <a:latin typeface="Apple Braille" charset="0"/>
                <a:ea typeface="Apple Braille" charset="0"/>
                <a:cs typeface="Apple Braille" charset="0"/>
              </a:rPr>
            </a:b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sky map 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overlap with direction RA,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𝛅? </a:t>
            </a:r>
          </a:p>
          <a:p>
            <a:pPr marL="742950" lvl="1" indent="-285750">
              <a:buFont typeface="Wingdings" charset="2"/>
              <a:buChar char="ü"/>
            </a:pPr>
            <a:r>
              <a:rPr lang="en-GB" u="sng" dirty="0" smtClean="0">
                <a:latin typeface="Apple Braille" charset="0"/>
                <a:ea typeface="Apple Braille" charset="0"/>
                <a:cs typeface="Apple Braille" charset="0"/>
              </a:rPr>
              <a:t>WAVEFORMS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: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Can the waveforms (and eventually the templates) be stored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?</a:t>
            </a:r>
            <a:endParaRPr lang="en-GB" dirty="0" smtClean="0"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ü"/>
            </a:pPr>
            <a:r>
              <a:rPr lang="en-GB" u="sng" dirty="0" smtClean="0">
                <a:latin typeface="Apple Braille" charset="0"/>
                <a:ea typeface="Apple Braille" charset="0"/>
                <a:cs typeface="Apple Braille" charset="0"/>
              </a:rPr>
              <a:t>PARAMETERS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: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Can parameters like the SNR/False alarm rate/BH masses/BH spins be stored?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  <a:p>
            <a:pPr marL="1200150" lvl="2" indent="-285750">
              <a:buFont typeface="Wingdings" charset="2"/>
              <a:buChar char="Ø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If yes, is it possible to search for all events with some values or (range of values) for these parameters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?</a:t>
            </a:r>
          </a:p>
          <a:p>
            <a:pPr marL="742950" lvl="1" indent="-285750">
              <a:buFont typeface="Wingdings" charset="2"/>
              <a:buChar char="ü"/>
            </a:pPr>
            <a:r>
              <a:rPr lang="en-GB" u="sng" dirty="0" smtClean="0">
                <a:latin typeface="Apple Braille" charset="0"/>
                <a:ea typeface="Apple Braille" charset="0"/>
                <a:cs typeface="Apple Braille" charset="0"/>
              </a:rPr>
              <a:t>ADDITIONAL INFO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: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is it possible to add for each event a link to the main papers that discuss it? </a:t>
            </a:r>
            <a:endParaRPr lang="en-GB" dirty="0" smtClean="0">
              <a:latin typeface="Apple Braille" charset="0"/>
              <a:ea typeface="Apple Braille" charset="0"/>
              <a:cs typeface="Apple Bra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2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13/12/2017</a:t>
            </a:r>
            <a:endParaRPr lang="en-GB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A. Trovato - ASTERICS/DADI</a:t>
            </a:r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/>
              <a:t>11</a:t>
            </a:fld>
            <a:endParaRPr lang="en-GB"/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685800" y="2935923"/>
            <a:ext cx="77724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 smtClean="0">
                <a:solidFill>
                  <a:schemeClr val="accent1">
                    <a:lumMod val="50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Thank you</a:t>
            </a:r>
          </a:p>
          <a:p>
            <a:pPr algn="ctr"/>
            <a:r>
              <a:rPr lang="en-GB">
                <a:solidFill>
                  <a:schemeClr val="accent1">
                    <a:lumMod val="50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f</a:t>
            </a:r>
            <a:r>
              <a:rPr lang="en-GB" smtClean="0">
                <a:solidFill>
                  <a:schemeClr val="accent1">
                    <a:lumMod val="50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or you attention!</a:t>
            </a:r>
            <a:endParaRPr lang="en-GB" dirty="0">
              <a:solidFill>
                <a:schemeClr val="accent1">
                  <a:lumMod val="50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209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BBH vs BNS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>
                <a:latin typeface="Apple Braille" charset="0"/>
                <a:ea typeface="Apple Braille" charset="0"/>
                <a:cs typeface="Apple Braille" charset="0"/>
              </a:rPr>
              <a:t>13/12/2017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pple Braille" charset="0"/>
                <a:ea typeface="Apple Braille" charset="0"/>
                <a:cs typeface="Apple Braille" charset="0"/>
              </a:rPr>
              <a:t>A. Trovato - ASTERICS/DADI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>
                <a:latin typeface="Apple Braille" charset="0"/>
                <a:ea typeface="Apple Braille" charset="0"/>
                <a:cs typeface="Apple Braille" charset="0"/>
              </a:rPr>
              <a:t>12</a:t>
            </a:fld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322021" y="926926"/>
            <a:ext cx="8669579" cy="2862322"/>
          </a:xfrm>
          <a:prstGeom prst="rect">
            <a:avLst/>
          </a:prstGeom>
          <a:solidFill>
            <a:schemeClr val="bg1"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GB" b="1" dirty="0" smtClean="0">
                <a:latin typeface="Apple Braille" charset="0"/>
                <a:ea typeface="Apple Braille" charset="0"/>
                <a:cs typeface="Apple Braille" charset="0"/>
              </a:rPr>
              <a:t>Masses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: Neutrons stars have usually messes of the order of the 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M</a:t>
            </a:r>
            <a:r>
              <a:rPr lang="en-GB" baseline="-25000" dirty="0" smtClean="0">
                <a:latin typeface="Apple Braille" charset="0"/>
                <a:ea typeface="Apple Braille" charset="0"/>
                <a:cs typeface="Apple Braille" charset="0"/>
              </a:rPr>
              <a:t>☉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while black holes can have bigger masses (order few tens of 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M</a:t>
            </a:r>
            <a:r>
              <a:rPr lang="en-GB" baseline="-25000" dirty="0">
                <a:latin typeface="Apple Braille" charset="0"/>
                <a:ea typeface="Apple Braille" charset="0"/>
                <a:cs typeface="Apple Braille" charset="0"/>
              </a:rPr>
              <a:t>☉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).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As consequence binary black holes (BBH) are 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much "louder" and can be detected to much higher distances than the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binary neutron starts (BNS)</a:t>
            </a:r>
          </a:p>
          <a:p>
            <a:pPr marL="285750" indent="-285750">
              <a:buFont typeface="Arial" charset="0"/>
              <a:buChar char="•"/>
            </a:pPr>
            <a:r>
              <a:rPr lang="en-GB" b="1" dirty="0" smtClean="0">
                <a:latin typeface="Apple Braille" charset="0"/>
                <a:ea typeface="Apple Braille" charset="0"/>
                <a:cs typeface="Apple Braille" charset="0"/>
              </a:rPr>
              <a:t>Peak frequency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: the maximum frequency of the GW is of O(10</a:t>
            </a:r>
            <a:r>
              <a:rPr lang="en-GB" baseline="30000" dirty="0" smtClean="0">
                <a:latin typeface="Apple Braille" charset="0"/>
                <a:ea typeface="Apple Braille" charset="0"/>
                <a:cs typeface="Apple Braille" charset="0"/>
              </a:rPr>
              <a:t>3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) Hz for BNS and O(10</a:t>
            </a:r>
            <a:r>
              <a:rPr lang="en-GB" baseline="30000" dirty="0" smtClean="0">
                <a:latin typeface="Apple Braille" charset="0"/>
                <a:ea typeface="Apple Braille" charset="0"/>
                <a:cs typeface="Apple Braille" charset="0"/>
              </a:rPr>
              <a:t>2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) for BBH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 this means that the BNS signal can be listen longer analysing more cycles (Virgo and LIGO are sensible between 10 Hz and 10</a:t>
            </a:r>
            <a:r>
              <a:rPr lang="en-GB" baseline="30000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3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 Hz)</a:t>
            </a:r>
          </a:p>
          <a:p>
            <a:pPr marL="285750" indent="-285750">
              <a:buFont typeface="Arial" charset="0"/>
              <a:buChar char="•"/>
            </a:pPr>
            <a:r>
              <a:rPr lang="en-GB" b="1" dirty="0" err="1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E.m</a:t>
            </a:r>
            <a:r>
              <a:rPr lang="en-GB" b="1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. counterpart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: it is not expected that BBH have an </a:t>
            </a:r>
            <a:r>
              <a:rPr lang="en-GB" dirty="0" err="1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e.m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. counterpart (and have not been observed until now) while </a:t>
            </a:r>
            <a:r>
              <a:rPr lang="en-GB" dirty="0" err="1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e.m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. counterparts have been observed for the BNS starting the era of multi-messenger astronomy</a:t>
            </a:r>
            <a:endParaRPr lang="en-GB" dirty="0" smtClean="0">
              <a:latin typeface="Apple Braille" charset="0"/>
              <a:ea typeface="Apple Braille" charset="0"/>
              <a:cs typeface="Apple Bra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199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Expected BBH rates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>
                <a:latin typeface="Apple Braille" charset="0"/>
                <a:ea typeface="Apple Braille" charset="0"/>
                <a:cs typeface="Apple Braille" charset="0"/>
              </a:rPr>
              <a:t>13/12/2017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pple Braille" charset="0"/>
                <a:ea typeface="Apple Braille" charset="0"/>
                <a:cs typeface="Apple Braille" charset="0"/>
              </a:rPr>
              <a:t>A. Trovato - ASTERICS/DADI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>
                <a:latin typeface="Apple Braille" charset="0"/>
                <a:ea typeface="Apple Braille" charset="0"/>
                <a:cs typeface="Apple Braille" charset="0"/>
              </a:rPr>
              <a:t>13</a:t>
            </a:fld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046163"/>
            <a:ext cx="3657600" cy="27432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789363"/>
            <a:ext cx="3657600" cy="27432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789363"/>
            <a:ext cx="3657600" cy="27432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CasellaDiTesto 9"/>
          <p:cNvSpPr txBox="1"/>
          <p:nvPr/>
        </p:nvSpPr>
        <p:spPr>
          <a:xfrm>
            <a:off x="340394" y="1046163"/>
            <a:ext cx="4051495" cy="1754326"/>
          </a:xfrm>
          <a:prstGeom prst="rect">
            <a:avLst/>
          </a:prstGeom>
          <a:solidFill>
            <a:schemeClr val="bg1"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The inferred rate of BBH mergers based on LIGO/Virgo observations is:</a:t>
            </a:r>
          </a:p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	9 – 240 Gpc</a:t>
            </a:r>
            <a:r>
              <a:rPr lang="en-GB" baseline="30000" dirty="0" smtClean="0">
                <a:latin typeface="Apple Braille" charset="0"/>
                <a:ea typeface="Apple Braille" charset="0"/>
                <a:cs typeface="Apple Braille" charset="0"/>
              </a:rPr>
              <a:t>-3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 yr</a:t>
            </a:r>
            <a:r>
              <a:rPr lang="en-GB" baseline="30000" dirty="0" smtClean="0">
                <a:latin typeface="Apple Braille" charset="0"/>
                <a:ea typeface="Apple Braille" charset="0"/>
                <a:cs typeface="Apple Braille" charset="0"/>
              </a:rPr>
              <a:t>-1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 [1]</a:t>
            </a:r>
          </a:p>
          <a:p>
            <a:pPr marL="285750" indent="-285750">
              <a:buFont typeface="Arial" charset="0"/>
              <a:buChar char="•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Multiplying this inferred rate for the expected range from [2], the detection 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rate can be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calculated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623455" y="2992582"/>
            <a:ext cx="3810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[1] Physical review X 6,041015 (2016)</a:t>
            </a:r>
          </a:p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[2] </a:t>
            </a:r>
            <a:r>
              <a:rPr lang="is-IS" dirty="0">
                <a:latin typeface="Apple Braille" charset="0"/>
                <a:ea typeface="Apple Braille" charset="0"/>
                <a:cs typeface="Apple Braille" charset="0"/>
              </a:rPr>
              <a:t>arXiv:1304.0670v4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64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Gravitational waves detectors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>
                <a:latin typeface="Apple Braille" charset="0"/>
                <a:ea typeface="Apple Braille" charset="0"/>
                <a:cs typeface="Apple Braille" charset="0"/>
              </a:rPr>
              <a:t>13/12/2017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pple Braille" charset="0"/>
                <a:ea typeface="Apple Braille" charset="0"/>
                <a:cs typeface="Apple Braille" charset="0"/>
              </a:rPr>
              <a:t>A. Trovato - ASTERICS/DADI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>
                <a:latin typeface="Apple Braille" charset="0"/>
                <a:ea typeface="Apple Braille" charset="0"/>
                <a:cs typeface="Apple Braille" charset="0"/>
              </a:rPr>
              <a:t>2</a:t>
            </a:fld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01388" y="861212"/>
            <a:ext cx="8741223" cy="1754326"/>
          </a:xfrm>
          <a:prstGeom prst="rect">
            <a:avLst/>
          </a:prstGeom>
          <a:solidFill>
            <a:schemeClr val="bg1"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>
                <a:latin typeface="Apple Braille" charset="0"/>
                <a:ea typeface="Apple Braille" charset="0"/>
                <a:cs typeface="Apple Braille" charset="0"/>
              </a:rPr>
              <a:t>Gravitational </a:t>
            </a:r>
            <a:r>
              <a:rPr lang="en-US" b="1" dirty="0" smtClean="0">
                <a:latin typeface="Apple Braille" charset="0"/>
                <a:ea typeface="Apple Braille" charset="0"/>
                <a:cs typeface="Apple Braille" charset="0"/>
              </a:rPr>
              <a:t>waves: 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‘ripples</a:t>
            </a: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’ in the fabric of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space-time caused </a:t>
            </a: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by accelerating masses such as colliding black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holes, exploding </a:t>
            </a: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stars, and even the birth of the universe itself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.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transverse waves that travel at the speed of light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A wave stretches the space in one direction and squeezes in the perpendicular direction, then reverses the distortions</a:t>
            </a: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046" y="4079657"/>
            <a:ext cx="4880565" cy="2400603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409" y="2673121"/>
            <a:ext cx="6108123" cy="1340807"/>
          </a:xfrm>
          <a:prstGeom prst="rect">
            <a:avLst/>
          </a:prstGeom>
          <a:solidFill>
            <a:schemeClr val="tx2">
              <a:lumMod val="75000"/>
            </a:schemeClr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Text Box 1040"/>
          <p:cNvSpPr txBox="1">
            <a:spLocks noChangeArrowheads="1"/>
          </p:cNvSpPr>
          <p:nvPr/>
        </p:nvSpPr>
        <p:spPr bwMode="auto">
          <a:xfrm>
            <a:off x="2885564" y="3642493"/>
            <a:ext cx="339625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»"/>
            </a:pPr>
            <a:r>
              <a:rPr lang="en-US" altLang="x-none">
                <a:solidFill>
                  <a:srgbClr val="FFFF66"/>
                </a:solidFill>
                <a:latin typeface="Apple Braille" charset="0"/>
                <a:ea typeface="Apple Braille" charset="0"/>
                <a:cs typeface="Apple Braille" charset="0"/>
              </a:rPr>
              <a:t> Typically of order 10</a:t>
            </a:r>
            <a:r>
              <a:rPr lang="en-US" altLang="x-none" baseline="30000">
                <a:solidFill>
                  <a:srgbClr val="FFFF66"/>
                </a:solidFill>
                <a:latin typeface="Apple Braille" charset="0"/>
                <a:ea typeface="Apple Braille" charset="0"/>
                <a:cs typeface="Apple Braille" charset="0"/>
              </a:rPr>
              <a:t> -21</a:t>
            </a:r>
            <a:r>
              <a:rPr lang="en-US" altLang="x-none">
                <a:solidFill>
                  <a:srgbClr val="FFFF66"/>
                </a:solidFill>
                <a:latin typeface="Apple Braille" charset="0"/>
                <a:ea typeface="Apple Braille" charset="0"/>
                <a:cs typeface="Apple Braille" charset="0"/>
              </a:rPr>
              <a:t> or less!</a:t>
            </a:r>
          </a:p>
        </p:txBody>
      </p:sp>
      <p:sp>
        <p:nvSpPr>
          <p:cNvPr id="13" name="CasellaDiTesto 12"/>
          <p:cNvSpPr txBox="1"/>
          <p:nvPr/>
        </p:nvSpPr>
        <p:spPr>
          <a:xfrm>
            <a:off x="6516812" y="2887402"/>
            <a:ext cx="963725" cy="3693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GB" b="1" smtClean="0">
                <a:solidFill>
                  <a:srgbClr val="C00000"/>
                </a:solidFill>
                <a:latin typeface="Apple Braille" charset="0"/>
                <a:ea typeface="Apple Braille" charset="0"/>
                <a:cs typeface="Apple Braille" charset="0"/>
              </a:rPr>
              <a:t>planned</a:t>
            </a:r>
            <a:endParaRPr lang="en-GB" b="1">
              <a:solidFill>
                <a:srgbClr val="C00000"/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cxnSp>
        <p:nvCxnSpPr>
          <p:cNvPr id="15" name="Connettore 2 14"/>
          <p:cNvCxnSpPr>
            <a:stCxn id="13" idx="2"/>
          </p:cNvCxnSpPr>
          <p:nvPr/>
        </p:nvCxnSpPr>
        <p:spPr>
          <a:xfrm>
            <a:off x="6998675" y="3256734"/>
            <a:ext cx="273520" cy="187558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/>
          <p:cNvSpPr txBox="1"/>
          <p:nvPr/>
        </p:nvSpPr>
        <p:spPr>
          <a:xfrm>
            <a:off x="7314912" y="3317147"/>
            <a:ext cx="1627700" cy="646331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b="1" smtClean="0">
                <a:solidFill>
                  <a:schemeClr val="accent4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under construction</a:t>
            </a:r>
            <a:endParaRPr lang="en-GB" b="1">
              <a:solidFill>
                <a:schemeClr val="accent4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cxnSp>
        <p:nvCxnSpPr>
          <p:cNvPr id="21" name="Connettore 2 20"/>
          <p:cNvCxnSpPr>
            <a:stCxn id="18" idx="2"/>
          </p:cNvCxnSpPr>
          <p:nvPr/>
        </p:nvCxnSpPr>
        <p:spPr>
          <a:xfrm flipH="1">
            <a:off x="8124093" y="3963478"/>
            <a:ext cx="4669" cy="822923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Immagin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48" y="4071511"/>
            <a:ext cx="4006281" cy="2552001"/>
          </a:xfrm>
          <a:prstGeom prst="rect">
            <a:avLst/>
          </a:prstGeom>
          <a:solidFill>
            <a:schemeClr val="bg1"/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119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41566"/>
            <a:ext cx="9144000" cy="728193"/>
          </a:xfrm>
          <a:solidFill>
            <a:schemeClr val="tx2">
              <a:lumMod val="50000"/>
              <a:alpha val="50000"/>
            </a:schemeClr>
          </a:solidFill>
        </p:spPr>
        <p:txBody>
          <a:bodyPr/>
          <a:lstStyle/>
          <a:p>
            <a:pPr algn="ctr"/>
            <a:r>
              <a:rPr lang="en-GB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What is LOSC</a:t>
            </a:r>
            <a:endParaRPr lang="en-GB" dirty="0">
              <a:solidFill>
                <a:schemeClr val="accent1">
                  <a:lumMod val="20000"/>
                  <a:lumOff val="80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2057400" cy="365125"/>
          </a:xfrm>
        </p:spPr>
        <p:txBody>
          <a:bodyPr/>
          <a:lstStyle/>
          <a:p>
            <a:r>
              <a:rPr lang="it-IT" dirty="0" smtClean="0">
                <a:solidFill>
                  <a:schemeClr val="tx1"/>
                </a:solidFill>
                <a:latin typeface="Apple Braille" charset="0"/>
                <a:ea typeface="Apple Braille" charset="0"/>
                <a:cs typeface="Apple Braille" charset="0"/>
              </a:rPr>
              <a:t>13/12/2017</a:t>
            </a:r>
            <a:endParaRPr lang="en-GB" dirty="0">
              <a:solidFill>
                <a:schemeClr val="tx1"/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028950" y="6492875"/>
            <a:ext cx="3086100" cy="365125"/>
          </a:xfrm>
        </p:spPr>
        <p:txBody>
          <a:bodyPr/>
          <a:lstStyle/>
          <a:p>
            <a:r>
              <a:rPr lang="en-GB" dirty="0" smtClean="0">
                <a:solidFill>
                  <a:schemeClr val="tx1"/>
                </a:solidFill>
                <a:latin typeface="Apple Braille" charset="0"/>
                <a:ea typeface="Apple Braille" charset="0"/>
                <a:cs typeface="Apple Braille" charset="0"/>
              </a:rPr>
              <a:t>A. </a:t>
            </a:r>
            <a:r>
              <a:rPr lang="en-GB" dirty="0" err="1" smtClean="0">
                <a:solidFill>
                  <a:schemeClr val="tx1"/>
                </a:solidFill>
                <a:latin typeface="Apple Braille" charset="0"/>
                <a:ea typeface="Apple Braille" charset="0"/>
                <a:cs typeface="Apple Braille" charset="0"/>
              </a:rPr>
              <a:t>Trovato</a:t>
            </a:r>
            <a:r>
              <a:rPr lang="en-GB" dirty="0" smtClean="0">
                <a:solidFill>
                  <a:schemeClr val="tx1"/>
                </a:solidFill>
                <a:latin typeface="Apple Braille" charset="0"/>
                <a:ea typeface="Apple Braille" charset="0"/>
                <a:cs typeface="Apple Braille" charset="0"/>
              </a:rPr>
              <a:t> - ASTERICS/DADI</a:t>
            </a:r>
            <a:endParaRPr lang="en-GB" dirty="0">
              <a:solidFill>
                <a:schemeClr val="tx1"/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7086600" y="6492873"/>
            <a:ext cx="2057400" cy="365125"/>
          </a:xfrm>
        </p:spPr>
        <p:txBody>
          <a:bodyPr/>
          <a:lstStyle/>
          <a:p>
            <a:fld id="{0B75580E-DA37-B747-8713-25320964B128}" type="slidenum">
              <a:rPr lang="en-GB" smtClean="0">
                <a:solidFill>
                  <a:schemeClr val="tx1"/>
                </a:solidFill>
                <a:latin typeface="Apple Braille" charset="0"/>
                <a:ea typeface="Apple Braille" charset="0"/>
                <a:cs typeface="Apple Braille" charset="0"/>
              </a:rPr>
              <a:t>3</a:t>
            </a:fld>
            <a:endParaRPr lang="en-GB" dirty="0">
              <a:solidFill>
                <a:schemeClr val="tx1"/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201388" y="861212"/>
            <a:ext cx="8741223" cy="5355312"/>
          </a:xfrm>
          <a:prstGeom prst="rect">
            <a:avLst/>
          </a:prstGeom>
          <a:solidFill>
            <a:schemeClr val="bg1"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mtClean="0">
                <a:latin typeface="Apple Braille" charset="0"/>
                <a:ea typeface="Apple Braille" charset="0"/>
                <a:cs typeface="Apple Braille" charset="0"/>
              </a:rPr>
              <a:t>LOSC = LIGO Open Science Center (new name involving also Virgo under discussion)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  <a:hlinkClick r:id="rId4"/>
              </a:rPr>
              <a:t>www.gw-openscience.org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 or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  <a:hlinkClick r:id="rId5"/>
              </a:rPr>
              <a:t>www.losc.ligo.org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LOSC provides access to LIGO and Virgo data, as well as documentation, tutorials, and online tools for finding and viewing data. 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Data for long periods of data taking at the moment available only for S5 (2005-2007) and S6 (run 2009-2010)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 </a:t>
            </a:r>
            <a:r>
              <a:rPr lang="en-US" sz="1600" i="1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LIGO only</a:t>
            </a:r>
            <a:endParaRPr lang="en-US" sz="1600" i="1" dirty="0" smtClean="0">
              <a:latin typeface="Apple Braille" charset="0"/>
              <a:ea typeface="Apple Braille" charset="0"/>
              <a:cs typeface="Apple Braille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The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observation run O1 (run 2015-2016)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will be released soon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 </a:t>
            </a:r>
            <a:r>
              <a:rPr lang="en-US" sz="1600" i="1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LIGO only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Gravitational wave data surrounding confirmed discoveries delivered: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ü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GW150914 	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 </a:t>
            </a:r>
            <a:r>
              <a:rPr lang="en-US" sz="1600" i="1" dirty="0" smtClean="0">
                <a:solidFill>
                  <a:schemeClr val="accent1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first detection, LIGO only, BBH, run O1 </a:t>
            </a:r>
            <a:endParaRPr lang="en-US" sz="1600" i="1" dirty="0" smtClean="0">
              <a:solidFill>
                <a:schemeClr val="accent1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ü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LVT151012 	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 </a:t>
            </a:r>
            <a:r>
              <a:rPr lang="en-US" sz="1600" i="1" dirty="0" smtClean="0">
                <a:solidFill>
                  <a:schemeClr val="accent1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candidate BBH (significance about 2𝞂), LIGO only, run O1 </a:t>
            </a:r>
            <a:endParaRPr lang="en-US" sz="1600" dirty="0" smtClean="0">
              <a:solidFill>
                <a:schemeClr val="accent1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ü"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</a:rPr>
              <a:t>GW151226		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 </a:t>
            </a:r>
            <a:r>
              <a:rPr lang="en-US" sz="1600" i="1" dirty="0" smtClean="0">
                <a:solidFill>
                  <a:schemeClr val="accent1">
                    <a:lumMod val="75000"/>
                  </a:schemeClr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LIGO only, BBH, run O1</a:t>
            </a:r>
            <a:endParaRPr lang="en-US" sz="1600" dirty="0" smtClean="0">
              <a:solidFill>
                <a:schemeClr val="accent1">
                  <a:lumMod val="75000"/>
                </a:schemeClr>
              </a:solidFill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ü"/>
            </a:pPr>
            <a:r>
              <a:rPr lang="en-US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</a:rPr>
              <a:t>GW170104 	</a:t>
            </a:r>
            <a:r>
              <a:rPr lang="en-US" sz="1600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 </a:t>
            </a:r>
            <a:r>
              <a:rPr lang="en-US" sz="1600" i="1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LIGO only, BBH, run O2</a:t>
            </a:r>
            <a:endParaRPr lang="en-US" sz="1600" dirty="0" smtClean="0">
              <a:solidFill>
                <a:schemeClr val="accent2"/>
              </a:solidFill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ü"/>
            </a:pPr>
            <a:r>
              <a:rPr lang="en-US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</a:rPr>
              <a:t>GW170608 	</a:t>
            </a:r>
            <a:r>
              <a:rPr lang="en-US" sz="1600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</a:t>
            </a:r>
            <a:r>
              <a:rPr lang="en-US" sz="1600" i="1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 LIGO only, BBH, run O2</a:t>
            </a:r>
            <a:endParaRPr lang="en-US" sz="1600" dirty="0" smtClean="0">
              <a:solidFill>
                <a:schemeClr val="accent2"/>
              </a:solidFill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ü"/>
            </a:pPr>
            <a:r>
              <a:rPr lang="en-US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</a:rPr>
              <a:t>GW170814 	</a:t>
            </a:r>
            <a:r>
              <a:rPr lang="en-US" sz="1600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 </a:t>
            </a:r>
            <a:r>
              <a:rPr lang="en-US" sz="1600" i="1" dirty="0" err="1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LIGO+Virgo</a:t>
            </a:r>
            <a:r>
              <a:rPr lang="en-US" sz="1600" i="1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, BBH, run O2</a:t>
            </a:r>
            <a:endParaRPr lang="en-US" sz="1600" i="1" dirty="0" smtClean="0">
              <a:solidFill>
                <a:schemeClr val="accent2"/>
              </a:solidFill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ü"/>
            </a:pPr>
            <a:r>
              <a:rPr lang="en-US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</a:rPr>
              <a:t>GW170817 	</a:t>
            </a:r>
            <a:r>
              <a:rPr lang="en-US" sz="1600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 </a:t>
            </a:r>
            <a:r>
              <a:rPr lang="en-US" sz="1600" i="1" dirty="0" err="1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LIGO+Virgo</a:t>
            </a:r>
            <a:r>
              <a:rPr lang="en-US" sz="1600" i="1" dirty="0" smtClean="0">
                <a:solidFill>
                  <a:schemeClr val="accent2"/>
                </a:solidFill>
                <a:latin typeface="Apple Braille" charset="0"/>
                <a:ea typeface="Apple Braille" charset="0"/>
                <a:cs typeface="Apple Braille" charset="0"/>
                <a:sym typeface="Wingdings"/>
              </a:rPr>
              <a:t>, BNS, run O2</a:t>
            </a:r>
            <a:endParaRPr lang="en-US" i="1" dirty="0" smtClean="0">
              <a:solidFill>
                <a:schemeClr val="accent2"/>
              </a:solidFill>
              <a:latin typeface="Apple Braille" charset="0"/>
              <a:ea typeface="Apple Braille" charset="0"/>
              <a:cs typeface="Apple Braille" charset="0"/>
            </a:endParaRPr>
          </a:p>
          <a:p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	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A catalogue paper for O2 is in preparation (several months still needed)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  <a:sym typeface="Wingdings"/>
              </a:rPr>
              <a:t>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catalogue web-page will follow</a:t>
            </a:r>
          </a:p>
        </p:txBody>
      </p:sp>
      <p:sp>
        <p:nvSpPr>
          <p:cNvPr id="9" name="Parentesi graffa chiusa 8"/>
          <p:cNvSpPr/>
          <p:nvPr/>
        </p:nvSpPr>
        <p:spPr>
          <a:xfrm>
            <a:off x="5436865" y="4752817"/>
            <a:ext cx="275572" cy="526093"/>
          </a:xfrm>
          <a:prstGeom prst="rightBrac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asellaDiTesto 9"/>
          <p:cNvSpPr txBox="1"/>
          <p:nvPr/>
        </p:nvSpPr>
        <p:spPr>
          <a:xfrm>
            <a:off x="5712437" y="4723475"/>
            <a:ext cx="2956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chemeClr val="accent2"/>
                </a:solidFill>
              </a:rPr>
              <a:t>Virgo joined </a:t>
            </a:r>
            <a:r>
              <a:rPr lang="en-GB" sz="1600" smtClean="0">
                <a:solidFill>
                  <a:schemeClr val="accent2"/>
                </a:solidFill>
              </a:rPr>
              <a:t>the observation run in August</a:t>
            </a:r>
            <a:endParaRPr lang="en-GB" sz="1600" dirty="0">
              <a:solidFill>
                <a:schemeClr val="accent2"/>
              </a:solidFill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588723" y="6220428"/>
            <a:ext cx="5550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BBH = Binary black Hole	BNS= Binary Neutron Star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41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Runs timeline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>
                <a:latin typeface="Apple Braille" charset="0"/>
                <a:ea typeface="Apple Braille" charset="0"/>
                <a:cs typeface="Apple Braille" charset="0"/>
              </a:rPr>
              <a:t>13/12/2017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pple Braille" charset="0"/>
                <a:ea typeface="Apple Braille" charset="0"/>
                <a:cs typeface="Apple Braille" charset="0"/>
              </a:rPr>
              <a:t>A. Trovato - ASTERICS/DADI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>
                <a:latin typeface="Apple Braille" charset="0"/>
                <a:ea typeface="Apple Braille" charset="0"/>
                <a:cs typeface="Apple Braille" charset="0"/>
              </a:rPr>
              <a:t>4</a:t>
            </a:fld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45" y="886265"/>
            <a:ext cx="7825309" cy="559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77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D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ata download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>
                <a:latin typeface="Apple Braille" charset="0"/>
                <a:ea typeface="Apple Braille" charset="0"/>
                <a:cs typeface="Apple Braille" charset="0"/>
              </a:rPr>
              <a:t>13/12/2017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pple Braille" charset="0"/>
                <a:ea typeface="Apple Braille" charset="0"/>
                <a:cs typeface="Apple Braille" charset="0"/>
              </a:rPr>
              <a:t>A. Trovato - ASTERICS/DADI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>
                <a:latin typeface="Apple Braille" charset="0"/>
                <a:ea typeface="Apple Braille" charset="0"/>
                <a:cs typeface="Apple Braille" charset="0"/>
              </a:rPr>
              <a:t>5</a:t>
            </a:fld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-9957" y="1612860"/>
            <a:ext cx="9144000" cy="4872886"/>
            <a:chOff x="-9957" y="1584724"/>
            <a:chExt cx="9144000" cy="4872886"/>
          </a:xfrm>
        </p:grpSpPr>
        <p:pic>
          <p:nvPicPr>
            <p:cNvPr id="16" name="Immagin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957" y="1584724"/>
              <a:ext cx="9144000" cy="4872886"/>
            </a:xfrm>
            <a:prstGeom prst="rect">
              <a:avLst/>
            </a:prstGeom>
          </p:spPr>
        </p:pic>
        <p:sp>
          <p:nvSpPr>
            <p:cNvPr id="17" name="Ovale 16"/>
            <p:cNvSpPr/>
            <p:nvPr/>
          </p:nvSpPr>
          <p:spPr>
            <a:xfrm>
              <a:off x="-9957" y="2030105"/>
              <a:ext cx="675030" cy="232228"/>
            </a:xfrm>
            <a:prstGeom prst="ellipse">
              <a:avLst/>
            </a:prstGeom>
            <a:solidFill>
              <a:schemeClr val="accent1">
                <a:alpha val="44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8" name="Connettore 2 17"/>
            <p:cNvCxnSpPr/>
            <p:nvPr/>
          </p:nvCxnSpPr>
          <p:spPr>
            <a:xfrm>
              <a:off x="2203587" y="3176733"/>
              <a:ext cx="1587133" cy="5975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e 18"/>
            <p:cNvSpPr/>
            <p:nvPr/>
          </p:nvSpPr>
          <p:spPr>
            <a:xfrm>
              <a:off x="665073" y="2508054"/>
              <a:ext cx="1538514" cy="1266200"/>
            </a:xfrm>
            <a:prstGeom prst="ellipse">
              <a:avLst/>
            </a:prstGeom>
            <a:solidFill>
              <a:schemeClr val="accent1">
                <a:alpha val="26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0" name="Immagin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0720" y="2767622"/>
              <a:ext cx="5044273" cy="3403302"/>
            </a:xfrm>
            <a:prstGeom prst="rect">
              <a:avLst/>
            </a:prstGeom>
            <a:ln w="28575"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1" name="Immagine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9551" y="3979485"/>
              <a:ext cx="3974493" cy="595272"/>
            </a:xfrm>
            <a:prstGeom prst="rect">
              <a:avLst/>
            </a:prstGeom>
            <a:ln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Immagine 2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9550" y="4574371"/>
              <a:ext cx="3974493" cy="623094"/>
            </a:xfrm>
            <a:prstGeom prst="rect">
              <a:avLst/>
            </a:prstGeom>
            <a:ln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3" name="Ovale 22"/>
            <p:cNvSpPr/>
            <p:nvPr/>
          </p:nvSpPr>
          <p:spPr>
            <a:xfrm>
              <a:off x="7672123" y="3176732"/>
              <a:ext cx="773723" cy="774931"/>
            </a:xfrm>
            <a:prstGeom prst="ellipse">
              <a:avLst/>
            </a:prstGeom>
            <a:solidFill>
              <a:schemeClr val="accent1">
                <a:alpha val="26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4" name="Connettore 2 23"/>
            <p:cNvCxnSpPr>
              <a:endCxn id="21" idx="0"/>
            </p:cNvCxnSpPr>
            <p:nvPr/>
          </p:nvCxnSpPr>
          <p:spPr>
            <a:xfrm flipH="1">
              <a:off x="6776798" y="3684162"/>
              <a:ext cx="895325" cy="2953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CasellaDiTesto 24"/>
          <p:cNvSpPr txBox="1"/>
          <p:nvPr/>
        </p:nvSpPr>
        <p:spPr>
          <a:xfrm>
            <a:off x="187890" y="876822"/>
            <a:ext cx="4106189" cy="646331"/>
          </a:xfrm>
          <a:prstGeom prst="rect">
            <a:avLst/>
          </a:prstGeom>
          <a:solidFill>
            <a:schemeClr val="bg1"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The data can </a:t>
            </a: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be found at the web-page: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https://</a:t>
            </a:r>
            <a:r>
              <a:rPr lang="en-US" dirty="0" err="1" smtClean="0">
                <a:latin typeface="Apple Braille" charset="0"/>
                <a:ea typeface="Apple Braille" charset="0"/>
                <a:cs typeface="Apple Braille" charset="0"/>
              </a:rPr>
              <a:t>www.losc.ligo.org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/data/</a:t>
            </a:r>
            <a:endParaRPr lang="en-US" dirty="0">
              <a:latin typeface="Apple Braille" charset="0"/>
              <a:ea typeface="Apple Braille" charset="0"/>
              <a:cs typeface="Apple Bra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LOSC Tutorial web page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>
                <a:latin typeface="Apple Braille" charset="0"/>
                <a:ea typeface="Apple Braille" charset="0"/>
                <a:cs typeface="Apple Braille" charset="0"/>
              </a:rPr>
              <a:t>13/12/2017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pple Braille" charset="0"/>
                <a:ea typeface="Apple Braille" charset="0"/>
                <a:cs typeface="Apple Braille" charset="0"/>
              </a:rPr>
              <a:t>A. Trovato - ASTERICS/DADI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>
                <a:latin typeface="Apple Braille" charset="0"/>
                <a:ea typeface="Apple Braille" charset="0"/>
                <a:cs typeface="Apple Braille" charset="0"/>
              </a:rPr>
              <a:t>6</a:t>
            </a:fld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187890" y="876822"/>
            <a:ext cx="4634602" cy="646331"/>
          </a:xfrm>
          <a:prstGeom prst="rect">
            <a:avLst/>
          </a:prstGeom>
          <a:solidFill>
            <a:schemeClr val="bg1"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The tutorials </a:t>
            </a: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can be found at the web-page: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https://</a:t>
            </a:r>
            <a:r>
              <a:rPr lang="en-US" dirty="0" err="1">
                <a:latin typeface="Apple Braille" charset="0"/>
                <a:ea typeface="Apple Braille" charset="0"/>
                <a:cs typeface="Apple Braille" charset="0"/>
              </a:rPr>
              <a:t>www.losc.ligo.org</a:t>
            </a: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/tutorials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/</a:t>
            </a:r>
            <a:endParaRPr lang="en-US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19" y="1609179"/>
            <a:ext cx="6600188" cy="3308123"/>
          </a:xfrm>
          <a:prstGeom prst="rect">
            <a:avLst/>
          </a:prstGeom>
          <a:ln>
            <a:solidFill>
              <a:schemeClr val="accent4">
                <a:lumMod val="75000"/>
              </a:schemeClr>
            </a:solidFill>
          </a:ln>
        </p:spPr>
      </p:pic>
      <p:sp>
        <p:nvSpPr>
          <p:cNvPr id="10" name="Ovale 9"/>
          <p:cNvSpPr/>
          <p:nvPr/>
        </p:nvSpPr>
        <p:spPr>
          <a:xfrm>
            <a:off x="146419" y="2203545"/>
            <a:ext cx="4353010" cy="2713757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CasellaDiTesto 10"/>
          <p:cNvSpPr txBox="1"/>
          <p:nvPr/>
        </p:nvSpPr>
        <p:spPr>
          <a:xfrm>
            <a:off x="57535" y="5187016"/>
            <a:ext cx="5027697" cy="6463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Short tutorials about the basics of data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analysis in the form of </a:t>
            </a:r>
            <a:r>
              <a:rPr lang="en-GB" dirty="0" err="1" smtClean="0">
                <a:latin typeface="Apple Braille" charset="0"/>
                <a:ea typeface="Apple Braille" charset="0"/>
                <a:cs typeface="Apple Braille" charset="0"/>
              </a:rPr>
              <a:t>jupyter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 notebooks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cxnSp>
        <p:nvCxnSpPr>
          <p:cNvPr id="12" name="Connettore 2 11"/>
          <p:cNvCxnSpPr/>
          <p:nvPr/>
        </p:nvCxnSpPr>
        <p:spPr>
          <a:xfrm>
            <a:off x="2322924" y="4917302"/>
            <a:ext cx="148520" cy="269714"/>
          </a:xfrm>
          <a:prstGeom prst="straightConnector1">
            <a:avLst/>
          </a:prstGeom>
          <a:ln w="3492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magin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893" y="2659247"/>
            <a:ext cx="3288532" cy="3795486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14" name="CasellaDiTesto 13"/>
          <p:cNvSpPr txBox="1"/>
          <p:nvPr/>
        </p:nvSpPr>
        <p:spPr>
          <a:xfrm>
            <a:off x="752927" y="5907031"/>
            <a:ext cx="4552045" cy="6463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More specific tutorials on the data structure </a:t>
            </a:r>
            <a:r>
              <a:rPr lang="en-GB" smtClean="0">
                <a:latin typeface="Apple Braille" charset="0"/>
                <a:ea typeface="Apple Braille" charset="0"/>
                <a:cs typeface="Apple Braille" charset="0"/>
              </a:rPr>
              <a:t>and how to read them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cxnSp>
        <p:nvCxnSpPr>
          <p:cNvPr id="15" name="Connettore 2 14"/>
          <p:cNvCxnSpPr>
            <a:stCxn id="13" idx="1"/>
          </p:cNvCxnSpPr>
          <p:nvPr/>
        </p:nvCxnSpPr>
        <p:spPr>
          <a:xfrm flipH="1">
            <a:off x="5185775" y="4556990"/>
            <a:ext cx="429118" cy="1350041"/>
          </a:xfrm>
          <a:prstGeom prst="straightConnector1">
            <a:avLst/>
          </a:prstGeom>
          <a:ln w="349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08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Tutorial specific for GW170817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>
                <a:latin typeface="Apple Braille" charset="0"/>
                <a:ea typeface="Apple Braille" charset="0"/>
                <a:cs typeface="Apple Braille" charset="0"/>
              </a:rPr>
              <a:t>13/12/2017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pple Braille" charset="0"/>
                <a:ea typeface="Apple Braille" charset="0"/>
                <a:cs typeface="Apple Braille" charset="0"/>
              </a:rPr>
              <a:t>A. Trovato - ASTERICS/DADI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>
                <a:latin typeface="Apple Braille" charset="0"/>
                <a:ea typeface="Apple Braille" charset="0"/>
                <a:cs typeface="Apple Braille" charset="0"/>
              </a:rPr>
              <a:t>7</a:t>
            </a:fld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187890" y="876822"/>
            <a:ext cx="8780746" cy="1477328"/>
          </a:xfrm>
          <a:prstGeom prst="rect">
            <a:avLst/>
          </a:prstGeom>
          <a:solidFill>
            <a:schemeClr val="bg1"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The tutorial in the LOSC page is written specifically for BBH events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GW170817 is the first and only BNS discovered until now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BBH and BNS have different features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I adapted the tutorial to read the GW170817 public available data and I checked the template waveform ( the template is not public at the moment)</a:t>
            </a:r>
            <a:endParaRPr lang="en-US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7" name="GW170817_and_BBH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8099" y="2455934"/>
            <a:ext cx="6513534" cy="366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527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Planned detectors sensitivity evolution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>
                <a:latin typeface="Apple Braille" charset="0"/>
                <a:ea typeface="Apple Braille" charset="0"/>
                <a:cs typeface="Apple Braille" charset="0"/>
              </a:rPr>
              <a:t>13/12/2017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pple Braille" charset="0"/>
                <a:ea typeface="Apple Braille" charset="0"/>
                <a:cs typeface="Apple Braille" charset="0"/>
              </a:rPr>
              <a:t>A. Trovato - ASTERICS/DADI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>
                <a:latin typeface="Apple Braille" charset="0"/>
                <a:ea typeface="Apple Braille" charset="0"/>
                <a:cs typeface="Apple Braille" charset="0"/>
              </a:rPr>
              <a:t>8</a:t>
            </a:fld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35" y="824659"/>
            <a:ext cx="5447865" cy="3271085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35" y="4650543"/>
            <a:ext cx="7114001" cy="1829718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5848349" y="859606"/>
            <a:ext cx="2108269" cy="369332"/>
          </a:xfrm>
          <a:prstGeom prst="rect">
            <a:avLst/>
          </a:prstGeom>
          <a:solidFill>
            <a:schemeClr val="tx2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is-IS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arXiv:1304.0670v4</a:t>
            </a:r>
            <a:endParaRPr lang="is-IS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140135" y="4201040"/>
            <a:ext cx="2081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BNS=1.4M</a:t>
            </a:r>
            <a:r>
              <a:rPr lang="en-GB" baseline="-25000" dirty="0" smtClean="0">
                <a:latin typeface="Apple Braille" charset="0"/>
                <a:ea typeface="Apple Braille" charset="0"/>
                <a:cs typeface="Apple Braille" charset="0"/>
              </a:rPr>
              <a:t>☉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+1.4M</a:t>
            </a:r>
            <a:r>
              <a:rPr lang="en-GB" baseline="-25000" dirty="0" smtClean="0">
                <a:latin typeface="Apple Braille" charset="0"/>
                <a:ea typeface="Apple Braille" charset="0"/>
                <a:cs typeface="Apple Braille" charset="0"/>
              </a:rPr>
              <a:t>☉</a:t>
            </a:r>
            <a:endParaRPr lang="en-GB" baseline="-25000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2221154" y="4174963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BBH=30M</a:t>
            </a:r>
            <a:r>
              <a:rPr lang="en-GB" baseline="-25000" dirty="0" smtClean="0">
                <a:latin typeface="Apple Braille" charset="0"/>
                <a:ea typeface="Apple Braille" charset="0"/>
                <a:cs typeface="Apple Braille" charset="0"/>
              </a:rPr>
              <a:t>☉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+30M</a:t>
            </a:r>
            <a:r>
              <a:rPr lang="en-GB" baseline="-25000" dirty="0" smtClean="0">
                <a:latin typeface="Apple Braille" charset="0"/>
                <a:ea typeface="Apple Braille" charset="0"/>
                <a:cs typeface="Apple Braille" charset="0"/>
              </a:rPr>
              <a:t>☉</a:t>
            </a:r>
            <a:endParaRPr lang="en-GB" baseline="-25000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cxnSp>
        <p:nvCxnSpPr>
          <p:cNvPr id="12" name="Connettore 2 11"/>
          <p:cNvCxnSpPr>
            <a:endCxn id="9" idx="2"/>
          </p:cNvCxnSpPr>
          <p:nvPr/>
        </p:nvCxnSpPr>
        <p:spPr>
          <a:xfrm flipH="1" flipV="1">
            <a:off x="1180645" y="4570372"/>
            <a:ext cx="326423" cy="4418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/>
          <p:cNvCxnSpPr>
            <a:endCxn id="10" idx="2"/>
          </p:cNvCxnSpPr>
          <p:nvPr/>
        </p:nvCxnSpPr>
        <p:spPr>
          <a:xfrm flipV="1">
            <a:off x="2547576" y="4544295"/>
            <a:ext cx="663593" cy="4336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/>
          <p:cNvSpPr txBox="1"/>
          <p:nvPr/>
        </p:nvSpPr>
        <p:spPr>
          <a:xfrm>
            <a:off x="5702032" y="1499221"/>
            <a:ext cx="31879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Multiplying the given range for the rate density for a source category, the corresponding detection rate can be calculated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44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Expected BBH rates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>
                <a:latin typeface="Apple Braille" charset="0"/>
                <a:ea typeface="Apple Braille" charset="0"/>
                <a:cs typeface="Apple Braille" charset="0"/>
              </a:rPr>
              <a:t>13/12/2017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>
                <a:latin typeface="Apple Braille" charset="0"/>
                <a:ea typeface="Apple Braille" charset="0"/>
                <a:cs typeface="Apple Braille" charset="0"/>
              </a:rPr>
              <a:t>A. Trovato - ASTERICS/DADI</a:t>
            </a:r>
            <a:endParaRPr lang="en-GB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5580E-DA37-B747-8713-25320964B128}" type="slidenum">
              <a:rPr lang="en-GB" smtClean="0">
                <a:latin typeface="Apple Braille" charset="0"/>
                <a:ea typeface="Apple Braille" charset="0"/>
                <a:cs typeface="Apple Braille" charset="0"/>
              </a:rPr>
              <a:t>9</a:t>
            </a:fld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340394" y="1046163"/>
            <a:ext cx="4051495" cy="2031325"/>
          </a:xfrm>
          <a:prstGeom prst="rect">
            <a:avLst/>
          </a:prstGeom>
          <a:solidFill>
            <a:schemeClr val="bg1"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The inferred rate of BBH mergers based on LIGO/Virgo observations is:</a:t>
            </a:r>
          </a:p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	9 – 240 Gpc</a:t>
            </a:r>
            <a:r>
              <a:rPr lang="en-GB" baseline="30000" dirty="0" smtClean="0">
                <a:latin typeface="Apple Braille" charset="0"/>
                <a:ea typeface="Apple Braille" charset="0"/>
                <a:cs typeface="Apple Braille" charset="0"/>
              </a:rPr>
              <a:t>-3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 yr</a:t>
            </a:r>
            <a:r>
              <a:rPr lang="en-GB" baseline="30000" dirty="0" smtClean="0">
                <a:latin typeface="Apple Braille" charset="0"/>
                <a:ea typeface="Apple Braille" charset="0"/>
                <a:cs typeface="Apple Braille" charset="0"/>
              </a:rPr>
              <a:t>-1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 [1]</a:t>
            </a:r>
          </a:p>
          <a:p>
            <a:pPr marL="285750" indent="-285750">
              <a:buFont typeface="Arial" charset="0"/>
              <a:buChar char="•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Multiplying this inferred rate for the expected range from [2], the detection 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rate can be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calculated</a:t>
            </a:r>
          </a:p>
          <a:p>
            <a:pPr marL="285750" indent="-285750">
              <a:buFont typeface="Arial" charset="0"/>
              <a:buChar char="•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O(1) events per week expected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401779" y="3103422"/>
            <a:ext cx="3810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[1] Physical review X 6,041015 (2016)</a:t>
            </a:r>
          </a:p>
          <a:p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[2] </a:t>
            </a:r>
            <a:r>
              <a:rPr lang="is-IS" dirty="0">
                <a:latin typeface="Apple Braille" charset="0"/>
                <a:ea typeface="Apple Braille" charset="0"/>
                <a:cs typeface="Apple Braille" charset="0"/>
              </a:rPr>
              <a:t>arXiv:1304.0670v4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4752109" y="1071246"/>
            <a:ext cx="4224251" cy="4801314"/>
          </a:xfrm>
          <a:prstGeom prst="rect">
            <a:avLst/>
          </a:prstGeom>
          <a:solidFill>
            <a:schemeClr val="bg1"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 smtClean="0">
                <a:latin typeface="Apple Braille" charset="0"/>
                <a:ea typeface="Apple Braille" charset="0"/>
                <a:cs typeface="Apple Braille" charset="0"/>
              </a:rPr>
              <a:t>Rough estimate:</a:t>
            </a:r>
          </a:p>
          <a:p>
            <a:pPr marL="285750" indent="-285750">
              <a:buFont typeface="Arial" charset="0"/>
              <a:buChar char="•"/>
            </a:pPr>
            <a:r>
              <a:rPr lang="en-GB" b="1" dirty="0" smtClean="0">
                <a:latin typeface="Apple Braille" charset="0"/>
                <a:ea typeface="Apple Braille" charset="0"/>
                <a:cs typeface="Apple Braille" charset="0"/>
              </a:rPr>
              <a:t>Take this numbers only as indications of the order of magnitude</a:t>
            </a:r>
          </a:p>
          <a:p>
            <a:pPr marL="285750" indent="-285750">
              <a:buFont typeface="Arial" charset="0"/>
              <a:buChar char="•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O2: 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9 months long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LIGO BBH range ~800 </a:t>
            </a:r>
            <a:r>
              <a:rPr lang="en-GB" dirty="0" err="1" smtClean="0">
                <a:latin typeface="Apple Braille" charset="0"/>
                <a:ea typeface="Apple Braille" charset="0"/>
                <a:cs typeface="Apple Braille" charset="0"/>
              </a:rPr>
              <a:t>Mpc</a:t>
            </a:r>
            <a:endParaRPr lang="en-GB" dirty="0" smtClean="0"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Ø"/>
            </a:pPr>
            <a:r>
              <a:rPr lang="en-GB" b="1" dirty="0" smtClean="0">
                <a:latin typeface="Apple Braille" charset="0"/>
                <a:ea typeface="Apple Braille" charset="0"/>
                <a:cs typeface="Apple Braille" charset="0"/>
              </a:rPr>
              <a:t>O(</a:t>
            </a:r>
            <a:r>
              <a:rPr lang="en-GB" b="1" dirty="0" smtClean="0">
                <a:latin typeface="Apple Braille" charset="0"/>
                <a:ea typeface="Apple Braille" charset="0"/>
                <a:cs typeface="Apple Braille" charset="0"/>
              </a:rPr>
              <a:t>10) </a:t>
            </a:r>
            <a:r>
              <a:rPr lang="en-GB" b="1" dirty="0" smtClean="0">
                <a:latin typeface="Apple Braille" charset="0"/>
                <a:ea typeface="Apple Braille" charset="0"/>
                <a:cs typeface="Apple Braille" charset="0"/>
              </a:rPr>
              <a:t>BBH events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detected</a:t>
            </a:r>
          </a:p>
          <a:p>
            <a:pPr marL="285750" indent="-285750">
              <a:buFont typeface="Arial" charset="0"/>
              <a:buChar char="•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O3: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12 months 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LIGO BBH range ~1300 </a:t>
            </a:r>
            <a:r>
              <a:rPr lang="en-GB" dirty="0" err="1" smtClean="0">
                <a:latin typeface="Apple Braille" charset="0"/>
                <a:ea typeface="Apple Braille" charset="0"/>
                <a:cs typeface="Apple Braille" charset="0"/>
              </a:rPr>
              <a:t>Mpc</a:t>
            </a:r>
            <a:endParaRPr lang="en-GB" dirty="0" smtClean="0"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Ø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Events: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10 </a:t>
            </a: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x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(1300/800)</a:t>
            </a:r>
            <a:r>
              <a:rPr lang="en-US" baseline="30000" dirty="0" smtClean="0">
                <a:latin typeface="Apple Braille" charset="0"/>
                <a:ea typeface="Apple Braille" charset="0"/>
                <a:cs typeface="Apple Braille" charset="0"/>
              </a:rPr>
              <a:t>3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 </a:t>
            </a: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x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12/9 </a:t>
            </a: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~ </a:t>
            </a:r>
            <a:r>
              <a:rPr lang="en-US" b="1" dirty="0" smtClean="0">
                <a:latin typeface="Apple Braille" charset="0"/>
                <a:ea typeface="Apple Braille" charset="0"/>
                <a:cs typeface="Apple Braille" charset="0"/>
              </a:rPr>
              <a:t>60</a:t>
            </a:r>
            <a:r>
              <a:rPr lang="en-US" b="1" dirty="0" smtClean="0">
                <a:latin typeface="Apple Braille" charset="0"/>
                <a:ea typeface="Apple Braille" charset="0"/>
                <a:cs typeface="Apple Braille" charset="0"/>
              </a:rPr>
              <a:t> </a:t>
            </a:r>
            <a:r>
              <a:rPr lang="en-US" b="1" dirty="0" smtClean="0">
                <a:latin typeface="Apple Braille" charset="0"/>
                <a:ea typeface="Apple Braille" charset="0"/>
                <a:cs typeface="Apple Braille" charset="0"/>
              </a:rPr>
              <a:t>BBH events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expected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O4: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~</a:t>
            </a: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2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years long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LIGO BBH range ~1640 </a:t>
            </a:r>
            <a:r>
              <a:rPr lang="en-US" dirty="0" err="1" smtClean="0">
                <a:latin typeface="Apple Braille" charset="0"/>
                <a:ea typeface="Apple Braille" charset="0"/>
                <a:cs typeface="Apple Braille" charset="0"/>
              </a:rPr>
              <a:t>Mpc</a:t>
            </a:r>
            <a:endParaRPr lang="en-US" dirty="0" smtClean="0">
              <a:latin typeface="Apple Braille" charset="0"/>
              <a:ea typeface="Apple Braille" charset="0"/>
              <a:cs typeface="Apple Braille" charset="0"/>
            </a:endParaRP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Events: 10 x (1640/800)</a:t>
            </a:r>
            <a:r>
              <a:rPr lang="en-US" baseline="30000" dirty="0" smtClean="0">
                <a:latin typeface="Apple Braille" charset="0"/>
                <a:ea typeface="Apple Braille" charset="0"/>
                <a:cs typeface="Apple Braille" charset="0"/>
              </a:rPr>
              <a:t>3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 x </a:t>
            </a:r>
            <a:r>
              <a:rPr lang="en-US" dirty="0">
                <a:latin typeface="Apple Braille" charset="0"/>
                <a:ea typeface="Apple Braille" charset="0"/>
                <a:cs typeface="Apple Braille" charset="0"/>
              </a:rPr>
              <a:t>2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/0.75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~ </a:t>
            </a:r>
            <a:r>
              <a:rPr lang="en-US" b="1" dirty="0" smtClean="0">
                <a:latin typeface="Apple Braille" charset="0"/>
                <a:ea typeface="Apple Braille" charset="0"/>
                <a:cs typeface="Apple Braille" charset="0"/>
              </a:rPr>
              <a:t>23</a:t>
            </a:r>
            <a:r>
              <a:rPr lang="en-US" b="1" dirty="0" smtClean="0">
                <a:latin typeface="Apple Braille" charset="0"/>
                <a:ea typeface="Apple Braille" charset="0"/>
                <a:cs typeface="Apple Braille" charset="0"/>
              </a:rPr>
              <a:t>0 </a:t>
            </a:r>
            <a:r>
              <a:rPr lang="en-US" b="1" dirty="0">
                <a:latin typeface="Apple Braille" charset="0"/>
                <a:ea typeface="Apple Braille" charset="0"/>
                <a:cs typeface="Apple Braille" charset="0"/>
              </a:rPr>
              <a:t>BBH events </a:t>
            </a:r>
            <a:r>
              <a:rPr lang="en-US" dirty="0" smtClean="0">
                <a:latin typeface="Apple Braille" charset="0"/>
                <a:ea typeface="Apple Braille" charset="0"/>
                <a:cs typeface="Apple Braille" charset="0"/>
              </a:rPr>
              <a:t>expected</a:t>
            </a:r>
          </a:p>
        </p:txBody>
      </p:sp>
      <p:sp>
        <p:nvSpPr>
          <p:cNvPr id="12" name="CasellaDiTesto 11"/>
          <p:cNvSpPr txBox="1"/>
          <p:nvPr/>
        </p:nvSpPr>
        <p:spPr>
          <a:xfrm>
            <a:off x="340393" y="4672231"/>
            <a:ext cx="4051495" cy="1477328"/>
          </a:xfrm>
          <a:prstGeom prst="rect">
            <a:avLst/>
          </a:prstGeom>
          <a:solidFill>
            <a:schemeClr val="accent4">
              <a:lumMod val="60000"/>
              <a:lumOff val="40000"/>
              <a:alpha val="7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A </a:t>
            </a:r>
            <a:r>
              <a:rPr lang="en-GB" u="sng" dirty="0">
                <a:latin typeface="Apple Braille" charset="0"/>
                <a:ea typeface="Apple Braille" charset="0"/>
                <a:cs typeface="Apple Braille" charset="0"/>
              </a:rPr>
              <a:t>BBH catalogue</a:t>
            </a: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 is a in the plans of the </a:t>
            </a:r>
            <a:r>
              <a:rPr lang="en-GB" dirty="0" smtClean="0">
                <a:latin typeface="Apple Braille" charset="0"/>
                <a:ea typeface="Apple Braille" charset="0"/>
                <a:cs typeface="Apple Braille" charset="0"/>
              </a:rPr>
              <a:t>collaboration already for O2. 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GB" dirty="0">
                <a:latin typeface="Apple Braille" charset="0"/>
                <a:ea typeface="Apple Braille" charset="0"/>
                <a:cs typeface="Apple Braille" charset="0"/>
              </a:rPr>
              <a:t>Contents of BBH catalogue have still to be defined. Primarily stored at </a:t>
            </a:r>
            <a:r>
              <a:rPr lang="en-GB" dirty="0" err="1" smtClean="0">
                <a:latin typeface="Apple Braille" charset="0"/>
                <a:ea typeface="Apple Braille" charset="0"/>
                <a:cs typeface="Apple Braille" charset="0"/>
              </a:rPr>
              <a:t>losc.ligo.org</a:t>
            </a:r>
            <a:endParaRPr lang="en-GB" dirty="0">
              <a:latin typeface="Apple Braille" charset="0"/>
              <a:ea typeface="Apple Braille" charset="0"/>
              <a:cs typeface="Apple Bra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6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vitational_waves" id="{080CBEB8-D3BA-6944-9902-046F7FD43A74}" vid="{1FAF8754-54A3-5045-A20A-9F4E5AC40D2B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2962</TotalTime>
  <Words>1127</Words>
  <Application>Microsoft Macintosh PowerPoint</Application>
  <PresentationFormat>Presentazione su schermo (4:3)</PresentationFormat>
  <Paragraphs>156</Paragraphs>
  <Slides>13</Slides>
  <Notes>3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Apple Braille</vt:lpstr>
      <vt:lpstr>Calibri</vt:lpstr>
      <vt:lpstr>Wingdings</vt:lpstr>
      <vt:lpstr>Arial</vt:lpstr>
      <vt:lpstr>Tema di Office</vt:lpstr>
      <vt:lpstr>Open science and data sharing for gravitational wave experiments</vt:lpstr>
      <vt:lpstr>Gravitational waves detectors</vt:lpstr>
      <vt:lpstr>What is LOSC</vt:lpstr>
      <vt:lpstr>Runs timeline</vt:lpstr>
      <vt:lpstr>Data download</vt:lpstr>
      <vt:lpstr>LOSC Tutorial web page</vt:lpstr>
      <vt:lpstr>Tutorial specific for GW170817</vt:lpstr>
      <vt:lpstr>Planned detectors sensitivity evolution</vt:lpstr>
      <vt:lpstr>Expected BBH rates</vt:lpstr>
      <vt:lpstr>BBH Catalogue in Vizier</vt:lpstr>
      <vt:lpstr>Presentazione di PowerPoint</vt:lpstr>
      <vt:lpstr>BBH vs BNS</vt:lpstr>
      <vt:lpstr>Expected BBH rates</vt:lpstr>
    </vt:vector>
  </TitlesOfParts>
  <Manager/>
  <Company/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subject/>
  <dc:creator>Utente di Microsoft Office</dc:creator>
  <cp:keywords/>
  <dc:description/>
  <cp:lastModifiedBy>Utente di Microsoft Office</cp:lastModifiedBy>
  <cp:revision>152</cp:revision>
  <cp:lastPrinted>2017-12-13T08:10:07Z</cp:lastPrinted>
  <dcterms:created xsi:type="dcterms:W3CDTF">2017-11-27T13:24:28Z</dcterms:created>
  <dcterms:modified xsi:type="dcterms:W3CDTF">2017-12-13T08:37:52Z</dcterms:modified>
  <cp:category/>
</cp:coreProperties>
</file>

<file path=docProps/thumbnail.jpeg>
</file>